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 1 Ultra-Bold" charset="1" panose="00000000000000000000"/>
      <p:regular r:id="rId17"/>
    </p:embeddedFont>
    <p:embeddedFont>
      <p:font typeface="Open Sans 1 Medium" charset="1" panose="00000000000000000000"/>
      <p:regular r:id="rId18"/>
    </p:embeddedFont>
    <p:embeddedFont>
      <p:font typeface="Open Sans 2 Bold" charset="1" panose="020B0806030504020204"/>
      <p:regular r:id="rId19"/>
    </p:embeddedFont>
    <p:embeddedFont>
      <p:font typeface="Open Sans 2" charset="1" panose="020B0606030504020204"/>
      <p:regular r:id="rId20"/>
    </p:embeddedFont>
    <p:embeddedFont>
      <p:font typeface="Open Sans 1 Bold" charset="1" panose="00000000000000000000"/>
      <p:regular r:id="rId21"/>
    </p:embeddedFont>
    <p:embeddedFont>
      <p:font typeface="Open Sans 1 Semi-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oGjJ7Mfo.mp4" Type="http://schemas.openxmlformats.org/officeDocument/2006/relationships/video"/><Relationship Id="rId4" Target="../media/VAGoGjJ7Mfo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GoGs4KdsI.mp4" Type="http://schemas.openxmlformats.org/officeDocument/2006/relationships/video"/><Relationship Id="rId4" Target="../media/VAGoGs4KdsI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GoGs0Qk-8.mp4" Type="http://schemas.openxmlformats.org/officeDocument/2006/relationships/video"/><Relationship Id="rId4" Target="../media/VAGoGs0Qk-8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04637">
            <a:off x="-11522876" y="8232052"/>
            <a:ext cx="11359009" cy="4109896"/>
          </a:xfrm>
          <a:custGeom>
            <a:avLst/>
            <a:gdLst/>
            <a:ahLst/>
            <a:cxnLst/>
            <a:rect r="r" b="b" t="t" l="l"/>
            <a:pathLst>
              <a:path h="4109896" w="11359009">
                <a:moveTo>
                  <a:pt x="0" y="0"/>
                </a:moveTo>
                <a:lnTo>
                  <a:pt x="11359009" y="0"/>
                </a:lnTo>
                <a:lnTo>
                  <a:pt x="11359009" y="4109896"/>
                </a:lnTo>
                <a:lnTo>
                  <a:pt x="0" y="4109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08532" y="-3108940"/>
            <a:ext cx="18659536" cy="16963214"/>
          </a:xfrm>
          <a:custGeom>
            <a:avLst/>
            <a:gdLst/>
            <a:ahLst/>
            <a:cxnLst/>
            <a:rect r="r" b="b" t="t" l="l"/>
            <a:pathLst>
              <a:path h="16963214" w="18659536">
                <a:moveTo>
                  <a:pt x="0" y="0"/>
                </a:moveTo>
                <a:lnTo>
                  <a:pt x="18659536" y="0"/>
                </a:lnTo>
                <a:lnTo>
                  <a:pt x="18659536" y="16963214"/>
                </a:lnTo>
                <a:lnTo>
                  <a:pt x="0" y="16963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08204" y="3058330"/>
            <a:ext cx="9451096" cy="254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99"/>
              </a:lnSpc>
            </a:pPr>
            <a:r>
              <a:rPr lang="en-US" b="true" sz="4999">
                <a:solidFill>
                  <a:srgbClr val="CAE8FF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DESAR</a:t>
            </a:r>
            <a:r>
              <a:rPr lang="en-US" b="true" sz="4999">
                <a:solidFill>
                  <a:srgbClr val="CAE8FF"/>
                </a:solidFill>
                <a:latin typeface="Open Sans 1 Ultra-Bold"/>
                <a:ea typeface="Open Sans 1 Ultra-Bold"/>
                <a:cs typeface="Open Sans 1 Ultra-Bold"/>
                <a:sym typeface="Open Sans 1 Ultra-Bold"/>
              </a:rPr>
              <a:t>ROLLO DE PATRONES DE TOLERANCIA A FALLOS EN APLICACIONES DISTRIBUIDAS CON KUBERNETES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29884" y="5735464"/>
            <a:ext cx="8729416" cy="147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b="true" sz="2800" spc="224">
                <a:solidFill>
                  <a:srgbClr val="F4F6FC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Juan Pablo Castaño</a:t>
            </a:r>
          </a:p>
          <a:p>
            <a:pPr algn="r">
              <a:lnSpc>
                <a:spcPts val="3920"/>
              </a:lnSpc>
            </a:pPr>
            <a:r>
              <a:rPr lang="en-US" b="true" sz="2800" spc="224">
                <a:solidFill>
                  <a:srgbClr val="F4F6FC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Juan Esteban Cuello</a:t>
            </a:r>
          </a:p>
          <a:p>
            <a:pPr algn="r">
              <a:lnSpc>
                <a:spcPts val="3920"/>
              </a:lnSpc>
            </a:pPr>
            <a:r>
              <a:rPr lang="en-US" b="true" sz="2800" spc="224">
                <a:solidFill>
                  <a:srgbClr val="F4F6FC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Jose Hernández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650138"/>
            <a:ext cx="16230600" cy="140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b="true" sz="12000">
                <a:solidFill>
                  <a:srgbClr val="CAE8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22671" y="-2258858"/>
            <a:ext cx="18659536" cy="16963214"/>
          </a:xfrm>
          <a:custGeom>
            <a:avLst/>
            <a:gdLst/>
            <a:ahLst/>
            <a:cxnLst/>
            <a:rect r="r" b="b" t="t" l="l"/>
            <a:pathLst>
              <a:path h="16963214" w="18659536">
                <a:moveTo>
                  <a:pt x="0" y="0"/>
                </a:moveTo>
                <a:lnTo>
                  <a:pt x="18659536" y="0"/>
                </a:lnTo>
                <a:lnTo>
                  <a:pt x="18659536" y="16963214"/>
                </a:lnTo>
                <a:lnTo>
                  <a:pt x="0" y="16963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094207" y="-2258858"/>
            <a:ext cx="18659536" cy="16963214"/>
          </a:xfrm>
          <a:custGeom>
            <a:avLst/>
            <a:gdLst/>
            <a:ahLst/>
            <a:cxnLst/>
            <a:rect r="r" b="b" t="t" l="l"/>
            <a:pathLst>
              <a:path h="16963214" w="18659536">
                <a:moveTo>
                  <a:pt x="0" y="0"/>
                </a:moveTo>
                <a:lnTo>
                  <a:pt x="18659536" y="0"/>
                </a:lnTo>
                <a:lnTo>
                  <a:pt x="18659536" y="16963214"/>
                </a:lnTo>
                <a:lnTo>
                  <a:pt x="0" y="16963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8825" y="895350"/>
            <a:ext cx="14230350" cy="124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220"/>
              </a:lnSpc>
            </a:pPr>
            <a:r>
              <a:rPr lang="en-US" sz="7300" b="true">
                <a:solidFill>
                  <a:srgbClr val="CAE8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Patrones de tolerancia a fallos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28825" y="3317869"/>
            <a:ext cx="1423035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CAE8FF"/>
                </a:solidFill>
                <a:latin typeface="Open Sans 2"/>
                <a:ea typeface="Open Sans 2"/>
                <a:cs typeface="Open Sans 2"/>
                <a:sym typeface="Open Sans 2"/>
              </a:rPr>
              <a:t>Los pat</a:t>
            </a:r>
            <a:r>
              <a:rPr lang="en-US" sz="3399">
                <a:solidFill>
                  <a:srgbClr val="CAE8FF"/>
                </a:solidFill>
                <a:latin typeface="Open Sans 2"/>
                <a:ea typeface="Open Sans 2"/>
                <a:cs typeface="Open Sans 2"/>
                <a:sym typeface="Open Sans 2"/>
              </a:rPr>
              <a:t>rones de tolerancia a fallos son estrategias y técnicas de diseño de software implementadas para que un sistema pueda continuar funcionando correctamente incluso cuando ocurren fallos en sus componentes.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28825" y="6877685"/>
            <a:ext cx="1423035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CAE8FF"/>
                </a:solidFill>
                <a:latin typeface="Open Sans 2"/>
                <a:ea typeface="Open Sans 2"/>
                <a:cs typeface="Open Sans 2"/>
                <a:sym typeface="Open Sans 2"/>
              </a:rPr>
              <a:t>Entre estos existen y se implementaron patrones como Circuit Breaker (Interruptor de Circuito), Retry Pattern (Patrón de Reintento), Failover (Conmutación por error)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62790" y="876300"/>
            <a:ext cx="8962420" cy="136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1"/>
              </a:lnSpc>
            </a:pPr>
            <a:r>
              <a:rPr lang="en-US" b="true" sz="8001">
                <a:solidFill>
                  <a:srgbClr val="CAE8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04990"/>
            <a:ext cx="7696309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4F6FC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S</a:t>
            </a:r>
            <a:r>
              <a:rPr lang="en-US" b="true" sz="2499">
                <a:solidFill>
                  <a:srgbClr val="F4F6FC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e basa en la premisa de que muchos fallos en sistemas distribuidos son transitorios por naturaleza, como: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4F6FC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Problemas de conectividad de red temporales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4F6FC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Contención de recursos momentánea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4F6FC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Servicios que se están inicializando o recuperando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4F6FC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Picos de carga que causan timeouts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671476" y="6940390"/>
            <a:ext cx="6945048" cy="2317910"/>
          </a:xfrm>
          <a:custGeom>
            <a:avLst/>
            <a:gdLst/>
            <a:ahLst/>
            <a:cxnLst/>
            <a:rect r="r" b="b" t="t" l="l"/>
            <a:pathLst>
              <a:path h="2317910" w="6945048">
                <a:moveTo>
                  <a:pt x="0" y="0"/>
                </a:moveTo>
                <a:lnTo>
                  <a:pt x="6945048" y="0"/>
                </a:lnTo>
                <a:lnTo>
                  <a:pt x="6945048" y="2317910"/>
                </a:lnTo>
                <a:lnTo>
                  <a:pt x="0" y="2317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2604990"/>
            <a:ext cx="8115300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6FC"/>
                </a:solidFill>
                <a:latin typeface="Open Sans 2"/>
                <a:ea typeface="Open Sans 2"/>
                <a:cs typeface="Open Sans 2"/>
                <a:sym typeface="Open Sans 2"/>
              </a:rPr>
              <a:t>Cuando una operación falla, el sistema espera un intervalo de tiempo predefinido y lue</a:t>
            </a:r>
            <a:r>
              <a:rPr lang="en-US" sz="2499">
                <a:solidFill>
                  <a:srgbClr val="F4F6FC"/>
                </a:solidFill>
                <a:latin typeface="Open Sans 2"/>
                <a:ea typeface="Open Sans 2"/>
                <a:cs typeface="Open Sans 2"/>
                <a:sym typeface="Open Sans 2"/>
              </a:rPr>
              <a:t>go intenta la misma operación nuevamente a partir de una de las estrategias de reintento, como pueden ser: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4F6FC"/>
                </a:solidFill>
                <a:latin typeface="Open Sans 2"/>
                <a:ea typeface="Open Sans 2"/>
                <a:cs typeface="Open Sans 2"/>
                <a:sym typeface="Open Sans 2"/>
              </a:rPr>
              <a:t>Reintento inmediato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4F6FC"/>
                </a:solidFill>
                <a:latin typeface="Open Sans 2"/>
                <a:ea typeface="Open Sans 2"/>
                <a:cs typeface="Open Sans 2"/>
                <a:sym typeface="Open Sans 2"/>
              </a:rPr>
              <a:t>Reintento con retardo fijo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4F6FC"/>
                </a:solidFill>
                <a:latin typeface="Open Sans 2"/>
                <a:ea typeface="Open Sans 2"/>
                <a:cs typeface="Open Sans 2"/>
                <a:sym typeface="Open Sans 2"/>
              </a:rPr>
              <a:t>Reintento con retardo exponencial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4F6FC"/>
                </a:solidFill>
                <a:latin typeface="Open Sans 2"/>
                <a:ea typeface="Open Sans 2"/>
                <a:cs typeface="Open Sans 2"/>
                <a:sym typeface="Open Sans 2"/>
              </a:rPr>
              <a:t>Reintento con jitter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3602" y="7598016"/>
            <a:ext cx="10449296" cy="2688984"/>
          </a:xfrm>
          <a:custGeom>
            <a:avLst/>
            <a:gdLst/>
            <a:ahLst/>
            <a:cxnLst/>
            <a:rect r="r" b="b" t="t" l="l"/>
            <a:pathLst>
              <a:path h="2688984" w="10449296">
                <a:moveTo>
                  <a:pt x="0" y="0"/>
                </a:moveTo>
                <a:lnTo>
                  <a:pt x="10449296" y="0"/>
                </a:lnTo>
                <a:lnTo>
                  <a:pt x="10449296" y="2688984"/>
                </a:lnTo>
                <a:lnTo>
                  <a:pt x="0" y="2688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2790" y="268305"/>
            <a:ext cx="8962420" cy="136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1"/>
              </a:lnSpc>
            </a:pPr>
            <a:r>
              <a:rPr lang="en-US" b="true" sz="8001">
                <a:solidFill>
                  <a:srgbClr val="CAE8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CIRCUIT BREAKER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45864" y="2328862"/>
            <a:ext cx="6824771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5757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Estado Abierto (Open):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FF5757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Activado cuando se detecta un problema (umbral de errores superado)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FF5757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Las solicitudes son rechazadas inmediatamente sin intentar ejecutarlas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FF5757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Se evita sobrecargar servicios ya comprometidos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FF5757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Previene el agotamiento de recursos y tiempos de espera prolongados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70636" y="2428875"/>
            <a:ext cx="5596046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DE59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Estado Semi-Abierto (Half-Open):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FFDE59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Después de un tiempo predefinido en estado abierto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FFDE59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Permite un número limitado de solicitudes de prueba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FFDE59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Si estas solicitudes tienen éxito, se vuelve al estado cerrado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FFDE59"/>
                </a:solidFill>
                <a:latin typeface="Open Sans 1 Medium"/>
                <a:ea typeface="Open Sans 1 Medium"/>
                <a:cs typeface="Open Sans 1 Medium"/>
                <a:sym typeface="Open Sans 1 Medium"/>
              </a:rPr>
              <a:t>Si fallan, se regresa al estado abierto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8612" y="2428875"/>
            <a:ext cx="4850343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C1FF72"/>
                </a:solidFill>
                <a:latin typeface="Open Sans 2"/>
                <a:ea typeface="Open Sans 2"/>
                <a:cs typeface="Open Sans 2"/>
                <a:sym typeface="Open Sans 2"/>
              </a:rPr>
              <a:t>Estado Ce</a:t>
            </a:r>
            <a:r>
              <a:rPr lang="en-US" sz="2499">
                <a:solidFill>
                  <a:srgbClr val="C1FF72"/>
                </a:solidFill>
                <a:latin typeface="Open Sans 2"/>
                <a:ea typeface="Open Sans 2"/>
                <a:cs typeface="Open Sans 2"/>
                <a:sym typeface="Open Sans 2"/>
              </a:rPr>
              <a:t>rrado (Closed):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C1FF72"/>
                </a:solidFill>
                <a:latin typeface="Open Sans 2"/>
                <a:ea typeface="Open Sans 2"/>
                <a:cs typeface="Open Sans 2"/>
                <a:sym typeface="Open Sans 2"/>
              </a:rPr>
              <a:t>Estado normal/saludable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C1FF72"/>
                </a:solidFill>
                <a:latin typeface="Open Sans 2"/>
                <a:ea typeface="Open Sans 2"/>
                <a:cs typeface="Open Sans 2"/>
                <a:sym typeface="Open Sans 2"/>
              </a:rPr>
              <a:t>Las solicitudes fluyen normalmente hacia el servicio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C1FF72"/>
                </a:solidFill>
                <a:latin typeface="Open Sans 2"/>
                <a:ea typeface="Open Sans 2"/>
                <a:cs typeface="Open Sans 2"/>
                <a:sym typeface="Open Sans 2"/>
              </a:rPr>
              <a:t>Se registra cada error que ocurre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084459"/>
            <a:ext cx="8115300" cy="6173841"/>
          </a:xfrm>
          <a:custGeom>
            <a:avLst/>
            <a:gdLst/>
            <a:ahLst/>
            <a:cxnLst/>
            <a:rect r="r" b="b" t="t" l="l"/>
            <a:pathLst>
              <a:path h="6173841" w="8115300">
                <a:moveTo>
                  <a:pt x="0" y="0"/>
                </a:moveTo>
                <a:lnTo>
                  <a:pt x="8115300" y="0"/>
                </a:lnTo>
                <a:lnTo>
                  <a:pt x="8115300" y="6173841"/>
                </a:lnTo>
                <a:lnTo>
                  <a:pt x="0" y="6173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2790" y="268305"/>
            <a:ext cx="8962420" cy="136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1"/>
              </a:lnSpc>
            </a:pPr>
            <a:r>
              <a:rPr lang="en-US" b="true" sz="8001">
                <a:solidFill>
                  <a:srgbClr val="CAE8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FAILOVER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47622"/>
            <a:ext cx="728662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AE8FF"/>
                </a:solidFill>
                <a:latin typeface="Open Sans 2"/>
                <a:ea typeface="Open Sans 2"/>
                <a:cs typeface="Open Sans 2"/>
                <a:sym typeface="Open Sans 2"/>
              </a:rPr>
              <a:t>Es una est</a:t>
            </a:r>
            <a:r>
              <a:rPr lang="en-US" sz="3399">
                <a:solidFill>
                  <a:srgbClr val="CAE8FF"/>
                </a:solidFill>
                <a:latin typeface="Open Sans 2"/>
                <a:ea typeface="Open Sans 2"/>
                <a:cs typeface="Open Sans 2"/>
                <a:sym typeface="Open Sans 2"/>
              </a:rPr>
              <a:t>rategia de tolerancia a fallos diseñada para garantizar la continuidad del servicio mediante la transferencia automática de operaciones a sistemas redundantes cuando se detecta un fallo en el sistema principal.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965" y="4643120"/>
            <a:ext cx="2778560" cy="2684783"/>
          </a:xfrm>
          <a:custGeom>
            <a:avLst/>
            <a:gdLst/>
            <a:ahLst/>
            <a:cxnLst/>
            <a:rect r="r" b="b" t="t" l="l"/>
            <a:pathLst>
              <a:path h="2684783" w="2778560">
                <a:moveTo>
                  <a:pt x="0" y="0"/>
                </a:moveTo>
                <a:lnTo>
                  <a:pt x="2778560" y="0"/>
                </a:lnTo>
                <a:lnTo>
                  <a:pt x="2778560" y="2684783"/>
                </a:lnTo>
                <a:lnTo>
                  <a:pt x="0" y="2684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61279" y="4643120"/>
            <a:ext cx="2765442" cy="2684783"/>
          </a:xfrm>
          <a:custGeom>
            <a:avLst/>
            <a:gdLst/>
            <a:ahLst/>
            <a:cxnLst/>
            <a:rect r="r" b="b" t="t" l="l"/>
            <a:pathLst>
              <a:path h="2684783" w="2765442">
                <a:moveTo>
                  <a:pt x="0" y="0"/>
                </a:moveTo>
                <a:lnTo>
                  <a:pt x="2765442" y="0"/>
                </a:lnTo>
                <a:lnTo>
                  <a:pt x="2765442" y="2684783"/>
                </a:lnTo>
                <a:lnTo>
                  <a:pt x="0" y="2684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28018" y="4643120"/>
            <a:ext cx="2684783" cy="2684783"/>
          </a:xfrm>
          <a:custGeom>
            <a:avLst/>
            <a:gdLst/>
            <a:ahLst/>
            <a:cxnLst/>
            <a:rect r="r" b="b" t="t" l="l"/>
            <a:pathLst>
              <a:path h="2684783" w="2684783">
                <a:moveTo>
                  <a:pt x="0" y="0"/>
                </a:moveTo>
                <a:lnTo>
                  <a:pt x="2684783" y="0"/>
                </a:lnTo>
                <a:lnTo>
                  <a:pt x="2684783" y="2684783"/>
                </a:lnTo>
                <a:lnTo>
                  <a:pt x="0" y="2684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50544" y="857250"/>
            <a:ext cx="95869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AE8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Implementación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44346" y="2858770"/>
            <a:ext cx="859930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CAE8FF"/>
                </a:solidFill>
                <a:latin typeface="Open Sans 1 Semi-Bold"/>
                <a:ea typeface="Open Sans 1 Semi-Bold"/>
                <a:cs typeface="Open Sans 1 Semi-Bold"/>
                <a:sym typeface="Open Sans 1 Semi-Bold"/>
              </a:rPr>
              <a:t>Se usaron las siguientes tecnologías para la implementación del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4265" y="7747003"/>
            <a:ext cx="521208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AE8FF"/>
                </a:solidFill>
                <a:latin typeface="Open Sans 2"/>
                <a:ea typeface="Open Sans 2"/>
                <a:cs typeface="Open Sans 2"/>
                <a:sym typeface="Open Sans 2"/>
              </a:rPr>
              <a:t>Aplicación De microservicios, api gateway con retry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2732" y="7747003"/>
            <a:ext cx="558253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AE8FF"/>
                </a:solidFill>
                <a:latin typeface="Open Sans 2"/>
                <a:ea typeface="Open Sans 2"/>
                <a:cs typeface="Open Sans 2"/>
                <a:sym typeface="Open Sans 2"/>
              </a:rPr>
              <a:t>Orquestación con minikube, réplicas, configuración de failover.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35343" y="7747003"/>
            <a:ext cx="487013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AE8FF"/>
                </a:solidFill>
                <a:latin typeface="Open Sans 2"/>
                <a:ea typeface="Open Sans 2"/>
                <a:cs typeface="Open Sans 2"/>
                <a:sym typeface="Open Sans 2"/>
              </a:rPr>
              <a:t>Implementación de patrón circuit breaker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5306" y="4643120"/>
            <a:ext cx="2970005" cy="2970005"/>
          </a:xfrm>
          <a:custGeom>
            <a:avLst/>
            <a:gdLst/>
            <a:ahLst/>
            <a:cxnLst/>
            <a:rect r="r" b="b" t="t" l="l"/>
            <a:pathLst>
              <a:path h="2970005" w="2970005">
                <a:moveTo>
                  <a:pt x="0" y="0"/>
                </a:moveTo>
                <a:lnTo>
                  <a:pt x="2970005" y="0"/>
                </a:lnTo>
                <a:lnTo>
                  <a:pt x="2970005" y="2970005"/>
                </a:lnTo>
                <a:lnTo>
                  <a:pt x="0" y="2970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33554" y="4643120"/>
            <a:ext cx="2996222" cy="2970005"/>
          </a:xfrm>
          <a:custGeom>
            <a:avLst/>
            <a:gdLst/>
            <a:ahLst/>
            <a:cxnLst/>
            <a:rect r="r" b="b" t="t" l="l"/>
            <a:pathLst>
              <a:path h="2970005" w="2996222">
                <a:moveTo>
                  <a:pt x="0" y="0"/>
                </a:moveTo>
                <a:lnTo>
                  <a:pt x="2996222" y="0"/>
                </a:lnTo>
                <a:lnTo>
                  <a:pt x="2996222" y="2970005"/>
                </a:lnTo>
                <a:lnTo>
                  <a:pt x="0" y="2970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43654" y="4643120"/>
            <a:ext cx="2903180" cy="2970005"/>
          </a:xfrm>
          <a:custGeom>
            <a:avLst/>
            <a:gdLst/>
            <a:ahLst/>
            <a:cxnLst/>
            <a:rect r="r" b="b" t="t" l="l"/>
            <a:pathLst>
              <a:path h="2970005" w="2903180">
                <a:moveTo>
                  <a:pt x="0" y="0"/>
                </a:moveTo>
                <a:lnTo>
                  <a:pt x="2903180" y="0"/>
                </a:lnTo>
                <a:lnTo>
                  <a:pt x="2903180" y="2970005"/>
                </a:lnTo>
                <a:lnTo>
                  <a:pt x="0" y="2970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81762" y="857250"/>
            <a:ext cx="61244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AE8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Monitoreo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44346" y="2858770"/>
            <a:ext cx="859930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CAE8FF"/>
                </a:solidFill>
                <a:latin typeface="Open Sans 1 Semi-Bold"/>
                <a:ea typeface="Open Sans 1 Semi-Bold"/>
                <a:cs typeface="Open Sans 1 Semi-Bold"/>
                <a:sym typeface="Open Sans 1 Semi-Bold"/>
              </a:rPr>
              <a:t>Se usaron las siguientes tecnologías para la simulación de errores y su posterior monitero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4265" y="7747003"/>
            <a:ext cx="52120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AE8FF"/>
                </a:solidFill>
                <a:latin typeface="Open Sans 2"/>
                <a:ea typeface="Open Sans 2"/>
                <a:cs typeface="Open Sans 2"/>
                <a:sym typeface="Open Sans 2"/>
              </a:rPr>
              <a:t>Simulación de errores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2732" y="7747003"/>
            <a:ext cx="55825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AE8FF"/>
                </a:solidFill>
                <a:latin typeface="Open Sans 2"/>
                <a:ea typeface="Open Sans 2"/>
                <a:cs typeface="Open Sans 2"/>
                <a:sym typeface="Open Sans 2"/>
              </a:rPr>
              <a:t>Obtener datos del sistema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35343" y="7747003"/>
            <a:ext cx="487013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AE8FF"/>
                </a:solidFill>
                <a:latin typeface="Open Sans 2"/>
                <a:ea typeface="Open Sans 2"/>
                <a:cs typeface="Open Sans 2"/>
                <a:sym typeface="Open Sans 2"/>
              </a:rPr>
              <a:t>Graficar datos del sistema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DAGoCJPhkwM</dc:identifier>
  <dcterms:modified xsi:type="dcterms:W3CDTF">2011-08-01T06:04:30Z</dcterms:modified>
  <cp:revision>1</cp:revision>
  <dc:title>Patrones de tolerancia Fallos Kubernetes</dc:title>
</cp:coreProperties>
</file>